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60" r:id="rId3"/>
    <p:sldId id="257" r:id="rId4"/>
    <p:sldId id="281" r:id="rId5"/>
    <p:sldId id="261" r:id="rId6"/>
    <p:sldId id="276" r:id="rId7"/>
    <p:sldId id="278" r:id="rId8"/>
    <p:sldId id="279" r:id="rId9"/>
    <p:sldId id="283" r:id="rId10"/>
    <p:sldId id="277" r:id="rId11"/>
    <p:sldId id="263" r:id="rId12"/>
    <p:sldId id="280" r:id="rId13"/>
    <p:sldId id="274" r:id="rId14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49" autoAdjust="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1EE85-0E3D-4C61-A6EC-7806A644B557}" type="datetimeFigureOut">
              <a:rPr lang="sr-Latn-RS" smtClean="0"/>
              <a:t>19.10.2021.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BF8FC-CB62-466B-821E-83ED29D4C94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36090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BF8FC-CB62-466B-821E-83ED29D4C945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34802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BF8FC-CB62-466B-821E-83ED29D4C945}" type="slidenum">
              <a:rPr lang="sr-Latn-RS" smtClean="0"/>
              <a:t>12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00903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1219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2800" y="236220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534" y="3045461"/>
            <a:ext cx="5350933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20534" y="2397760"/>
            <a:ext cx="5350933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95EB143-DC6C-420A-9F3D-B0C1D8BBA21A}" type="datetimeFigureOut">
              <a:rPr lang="sr-Latn-CS" smtClean="0"/>
              <a:t>19.10.2021.</a:t>
            </a:fld>
            <a:endParaRPr lang="sr-Latn-C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19.10.2021.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6832600" y="3428736"/>
            <a:ext cx="6858000" cy="211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1026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8392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19.10.2021.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2000" y="914401"/>
            <a:ext cx="1235973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19.10.2021.</a:t>
            </a:fld>
            <a:endParaRPr lang="sr-Latn-C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12192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336804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72070" y="3367247"/>
            <a:ext cx="5447863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58057" y="4084577"/>
            <a:ext cx="5475889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19.10.2021.</a:t>
            </a:fld>
            <a:endParaRPr lang="sr-Latn-C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020824"/>
            <a:ext cx="536448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020824"/>
            <a:ext cx="536448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19.10.2021.</a:t>
            </a:fld>
            <a:endParaRPr lang="sr-Latn-C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819400"/>
            <a:ext cx="536448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816352"/>
            <a:ext cx="536448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1792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19.10.2021.</a:t>
            </a:fld>
            <a:endParaRPr lang="sr-Latn-C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19.10.2021.</a:t>
            </a:fld>
            <a:endParaRPr lang="sr-Latn-C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19.10.2021.</a:t>
            </a:fld>
            <a:endParaRPr lang="sr-Latn-C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981200" y="1914526"/>
            <a:ext cx="8229600" cy="3510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6480" y="5513832"/>
            <a:ext cx="755904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19.10.2021.</a:t>
            </a:fld>
            <a:endParaRPr lang="sr-Latn-C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69612" y="2026918"/>
            <a:ext cx="7252776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316480" y="5516880"/>
            <a:ext cx="755904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975100" y="273180"/>
            <a:ext cx="4241800" cy="292100"/>
          </a:xfrm>
        </p:spPr>
        <p:txBody>
          <a:bodyPr/>
          <a:lstStyle/>
          <a:p>
            <a:fld id="{695EB143-DC6C-420A-9F3D-B0C1D8BBA21A}" type="datetimeFigureOut">
              <a:rPr lang="sr-Latn-CS" smtClean="0"/>
              <a:t>19.10.2021.</a:t>
            </a:fld>
            <a:endParaRPr lang="sr-Latn-C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5384800" y="6172200"/>
            <a:ext cx="1422400" cy="304800"/>
          </a:xfrm>
        </p:spPr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930400" y="6486525"/>
            <a:ext cx="8331200" cy="292100"/>
          </a:xfrm>
        </p:spPr>
        <p:txBody>
          <a:bodyPr/>
          <a:lstStyle/>
          <a:p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4"/>
            <a:ext cx="12192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9301"/>
            <a:ext cx="109728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5100" y="273180"/>
            <a:ext cx="4241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695EB143-DC6C-420A-9F3D-B0C1D8BBA21A}" type="datetimeFigureOut">
              <a:rPr lang="sr-Latn-CS" smtClean="0"/>
              <a:t>19.10.2021.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0" y="6486525"/>
            <a:ext cx="83312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4800" y="6172200"/>
            <a:ext cx="14224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89400" y="2348881"/>
            <a:ext cx="4013200" cy="1125205"/>
          </a:xfrm>
        </p:spPr>
        <p:txBody>
          <a:bodyPr>
            <a:normAutofit fontScale="85000" lnSpcReduction="20000"/>
          </a:bodyPr>
          <a:lstStyle/>
          <a:p>
            <a:endParaRPr lang="sr-Latn-RS" sz="1200" b="1" dirty="0"/>
          </a:p>
          <a:p>
            <a:r>
              <a:rPr lang="en-US" sz="1200" b="1" dirty="0" err="1"/>
              <a:t>Pružanja</a:t>
            </a:r>
            <a:r>
              <a:rPr lang="en-US" sz="1200" b="1" dirty="0"/>
              <a:t> </a:t>
            </a:r>
            <a:r>
              <a:rPr lang="en-US" sz="1200" b="1" dirty="0" err="1"/>
              <a:t>podrške</a:t>
            </a:r>
            <a:r>
              <a:rPr lang="en-US" sz="1200" b="1" dirty="0"/>
              <a:t> </a:t>
            </a:r>
            <a:r>
              <a:rPr lang="en-US" sz="1200" b="1" dirty="0" err="1"/>
              <a:t>deci</a:t>
            </a:r>
            <a:r>
              <a:rPr lang="en-US" sz="1200" b="1" dirty="0"/>
              <a:t> </a:t>
            </a:r>
            <a:r>
              <a:rPr lang="en-US" sz="1200" b="1" dirty="0" err="1"/>
              <a:t>sa</a:t>
            </a:r>
            <a:r>
              <a:rPr lang="en-US" sz="1200" b="1" dirty="0"/>
              <a:t> </a:t>
            </a:r>
            <a:r>
              <a:rPr lang="en-US" sz="1200" b="1" dirty="0" err="1"/>
              <a:t>teškoćama</a:t>
            </a:r>
            <a:r>
              <a:rPr lang="en-US" sz="1200" b="1" dirty="0"/>
              <a:t> u </a:t>
            </a:r>
            <a:r>
              <a:rPr lang="en-US" sz="1200" b="1" dirty="0" err="1"/>
              <a:t>funkcionisanju</a:t>
            </a:r>
            <a:endParaRPr lang="en-US" sz="1200" b="1" dirty="0"/>
          </a:p>
          <a:p>
            <a:endParaRPr lang="sr-Latn-RS" dirty="0"/>
          </a:p>
          <a:p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Otilia</a:t>
            </a:r>
            <a:r>
              <a:rPr lang="en-US" dirty="0"/>
              <a:t> </a:t>
            </a:r>
            <a:r>
              <a:rPr lang="en-US" dirty="0" err="1"/>
              <a:t>Velišek-Braško</a:t>
            </a:r>
            <a:endParaRPr lang="en-US" dirty="0"/>
          </a:p>
          <a:p>
            <a:r>
              <a:rPr lang="en-US" dirty="0"/>
              <a:t>Novi Sad, 20</a:t>
            </a:r>
            <a:r>
              <a:rPr lang="sr-Latn-RS" dirty="0"/>
              <a:t>2</a:t>
            </a:r>
            <a:r>
              <a:rPr lang="en-US" dirty="0"/>
              <a:t>1.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608" y="1196752"/>
            <a:ext cx="7128792" cy="815464"/>
          </a:xfrm>
        </p:spPr>
        <p:txBody>
          <a:bodyPr>
            <a:noAutofit/>
          </a:bodyPr>
          <a:lstStyle/>
          <a:p>
            <a:r>
              <a:rPr lang="sr-Latn-RS" sz="3600" dirty="0">
                <a:solidFill>
                  <a:schemeClr val="tx1"/>
                </a:solidFill>
              </a:rPr>
              <a:t>Nova obrazovna paradigma  slika o  svakom detetu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7488" y="6093296"/>
            <a:ext cx="9516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Literatura: </a:t>
            </a:r>
            <a:r>
              <a:rPr lang="sr-Latn-RS" i="1" dirty="0"/>
              <a:t>Metodika </a:t>
            </a:r>
            <a:r>
              <a:rPr lang="sr-Latn-RS" i="1" dirty="0" err="1"/>
              <a:t>inkluzivnog</a:t>
            </a:r>
            <a:r>
              <a:rPr lang="sr-Latn-RS" i="1" dirty="0"/>
              <a:t> vaspitanja i obrazovanja </a:t>
            </a:r>
            <a:r>
              <a:rPr lang="sr-Latn-RS" dirty="0"/>
              <a:t>(2018:19-24)</a:t>
            </a:r>
            <a:r>
              <a:rPr lang="en-US" dirty="0"/>
              <a:t> I Godin</a:t>
            </a:r>
            <a:r>
              <a:rPr lang="sr-Latn-RS" dirty="0"/>
              <a:t>e</a:t>
            </a:r>
            <a:r>
              <a:rPr lang="en-US" dirty="0"/>
              <a:t> u</a:t>
            </a:r>
            <a:r>
              <a:rPr lang="sr-Latn-RS" dirty="0"/>
              <a:t>z</a:t>
            </a:r>
            <a:r>
              <a:rPr lang="en-US" dirty="0" err="1"/>
              <a:t>leta</a:t>
            </a:r>
            <a:r>
              <a:rPr lang="sr-Latn-RS" dirty="0"/>
              <a:t> (2018:11-12)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6176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50" y="951949"/>
            <a:ext cx="6305783" cy="5759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3389" y="285537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b="1" dirty="0">
                <a:solidFill>
                  <a:srgbClr val="00B0F0"/>
                </a:solidFill>
              </a:rPr>
              <a:t>„Zvrkasto“ dete je …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591748">
            <a:off x="7908716" y="1390918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prstClr val="black"/>
                </a:solidFill>
              </a:rPr>
              <a:t>Jedinstveno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888231">
            <a:off x="8247179" y="2597548"/>
            <a:ext cx="100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prstClr val="black"/>
                </a:solidFill>
              </a:rPr>
              <a:t>Celovito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529872">
            <a:off x="3659584" y="1760250"/>
            <a:ext cx="15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u="sng" dirty="0">
                <a:solidFill>
                  <a:srgbClr val="FF0000"/>
                </a:solidFill>
              </a:rPr>
              <a:t>Kompetentno</a:t>
            </a:r>
            <a:r>
              <a:rPr lang="sr-Latn-RS" b="1" u="sng" dirty="0">
                <a:solidFill>
                  <a:srgbClr val="FFC000"/>
                </a:solidFill>
              </a:rPr>
              <a:t> </a:t>
            </a:r>
            <a:endParaRPr lang="en-US" b="1" u="sng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956168">
            <a:off x="3563479" y="2897438"/>
            <a:ext cx="221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prstClr val="black"/>
                </a:solidFill>
              </a:rPr>
              <a:t>Bogat</a:t>
            </a:r>
            <a:r>
              <a:rPr lang="en-US" dirty="0">
                <a:solidFill>
                  <a:prstClr val="black"/>
                </a:solidFill>
              </a:rPr>
              <a:t>o</a:t>
            </a:r>
            <a:r>
              <a:rPr lang="sr-Latn-RS" dirty="0">
                <a:solidFill>
                  <a:prstClr val="black"/>
                </a:solidFill>
              </a:rPr>
              <a:t> potencijalima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978349">
            <a:off x="3455666" y="4553207"/>
            <a:ext cx="162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prstClr val="black"/>
                </a:solidFill>
              </a:rPr>
              <a:t>Društveno biće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534399">
            <a:off x="3367719" y="5810798"/>
            <a:ext cx="1268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prstClr val="black"/>
                </a:solidFill>
              </a:rPr>
              <a:t>Usmeren</a:t>
            </a:r>
          </a:p>
          <a:p>
            <a:r>
              <a:rPr lang="sr-Latn-RS" dirty="0">
                <a:solidFill>
                  <a:prstClr val="black"/>
                </a:solidFill>
              </a:rPr>
              <a:t> na odnose </a:t>
            </a:r>
          </a:p>
        </p:txBody>
      </p:sp>
      <p:sp>
        <p:nvSpPr>
          <p:cNvPr id="10" name="TextBox 9"/>
          <p:cNvSpPr txBox="1"/>
          <p:nvPr/>
        </p:nvSpPr>
        <p:spPr>
          <a:xfrm rot="20406814">
            <a:off x="7733385" y="486491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prstClr val="black"/>
                </a:solidFill>
              </a:rPr>
              <a:t>Sposobno za učenje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982846">
            <a:off x="4662378" y="1390918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prstClr val="black"/>
                </a:solidFill>
              </a:rPr>
              <a:t>Kreativno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679831">
            <a:off x="8232723" y="4020367"/>
            <a:ext cx="105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prstClr val="black"/>
                </a:solidFill>
              </a:rPr>
              <a:t>Biće igre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844488">
            <a:off x="8958057" y="235381"/>
            <a:ext cx="1476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C00000"/>
                </a:solidFill>
              </a:rPr>
              <a:t>Koncepcija </a:t>
            </a:r>
          </a:p>
          <a:p>
            <a:r>
              <a:rPr lang="sr-Latn-RS" dirty="0">
                <a:solidFill>
                  <a:srgbClr val="C00000"/>
                </a:solidFill>
              </a:rPr>
              <a:t>Godina uzleta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5735" y="282910"/>
            <a:ext cx="12584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Ginger bred</a:t>
            </a:r>
            <a:r>
              <a:rPr lang="sr-Latn-RS" sz="1200" b="1" dirty="0"/>
              <a:t> </a:t>
            </a:r>
            <a:r>
              <a:rPr lang="en-US" sz="1200" b="1" dirty="0"/>
              <a:t>m</a:t>
            </a:r>
            <a:r>
              <a:rPr lang="sr-Latn-RS" sz="1200" b="1" dirty="0"/>
              <a:t>a</a:t>
            </a:r>
            <a:r>
              <a:rPr lang="en-US" sz="1200" b="1" dirty="0"/>
              <a:t>n</a:t>
            </a:r>
            <a:endParaRPr lang="sr-Latn-RS" sz="1200" b="1" i="1" dirty="0"/>
          </a:p>
        </p:txBody>
      </p:sp>
      <p:sp>
        <p:nvSpPr>
          <p:cNvPr id="16" name="Rounded Rectangle 15"/>
          <p:cNvSpPr/>
          <p:nvPr/>
        </p:nvSpPr>
        <p:spPr>
          <a:xfrm>
            <a:off x="1839585" y="1114404"/>
            <a:ext cx="1444837" cy="1082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Latn-RS" b="1" dirty="0">
              <a:solidFill>
                <a:prstClr val="white"/>
              </a:solidFill>
            </a:endParaRPr>
          </a:p>
          <a:p>
            <a:pPr algn="ctr"/>
            <a:r>
              <a:rPr lang="sr-Latn-RS" b="1" dirty="0">
                <a:solidFill>
                  <a:prstClr val="white"/>
                </a:solidFill>
              </a:rPr>
              <a:t>SLIKA O SVAKOM </a:t>
            </a:r>
          </a:p>
          <a:p>
            <a:pPr algn="ctr"/>
            <a:r>
              <a:rPr lang="sr-Latn-RS" b="1" dirty="0">
                <a:solidFill>
                  <a:prstClr val="white"/>
                </a:solidFill>
              </a:rPr>
              <a:t>DETETU</a:t>
            </a:r>
            <a:endParaRPr lang="en-US" b="1" dirty="0">
              <a:solidFill>
                <a:prstClr val="white"/>
              </a:solidFill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598528-B598-4571-85F4-4431CA537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07928">
            <a:off x="6084154" y="3207886"/>
            <a:ext cx="888373" cy="10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9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 deca su kompetentna!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4035183"/>
            <a:ext cx="3487898" cy="1956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7680176" y="6165304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Huston </a:t>
            </a:r>
            <a:r>
              <a:rPr lang="en-US" b="1" i="1" dirty="0" err="1"/>
              <a:t>Ekoauto</a:t>
            </a:r>
            <a:endParaRPr lang="en-US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27" y="2132856"/>
            <a:ext cx="2294861" cy="459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717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Gerald </a:t>
            </a:r>
            <a:r>
              <a:rPr lang="en-US" dirty="0" err="1"/>
              <a:t>mcboing</a:t>
            </a:r>
            <a:r>
              <a:rPr lang="en-US" dirty="0"/>
              <a:t>-boing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75FFD-9483-425C-85E2-D4729D8208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Latn-RS" dirty="0"/>
              <a:t>Crtani film</a:t>
            </a:r>
          </a:p>
        </p:txBody>
      </p:sp>
    </p:spTree>
    <p:extLst>
      <p:ext uri="{BB962C8B-B14F-4D97-AF65-F5344CB8AC3E}">
        <p14:creationId xmlns:p14="http://schemas.microsoft.com/office/powerpoint/2010/main" val="2472112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Hvala na pažnji!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351584" y="5513832"/>
            <a:ext cx="7560840" cy="548640"/>
          </a:xfrm>
        </p:spPr>
        <p:txBody>
          <a:bodyPr>
            <a:normAutofit/>
          </a:bodyPr>
          <a:lstStyle/>
          <a:p>
            <a:r>
              <a:rPr lang="sr-Latn-RS" sz="1800" b="1" i="1" dirty="0"/>
              <a:t>Da li je i ova Biljana kompetentna i puna potencijala!?!?!?</a:t>
            </a:r>
            <a:endParaRPr lang="en-US" sz="1800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64" y="1914525"/>
            <a:ext cx="4752473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75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2276873"/>
            <a:ext cx="3441656" cy="193377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5" y="3789041"/>
            <a:ext cx="4022725" cy="267764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Paradigma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04578E-0852-47D5-8D2C-9E02D1C943C8}"/>
              </a:ext>
            </a:extLst>
          </p:cNvPr>
          <p:cNvSpPr/>
          <p:nvPr/>
        </p:nvSpPr>
        <p:spPr>
          <a:xfrm rot="1167491">
            <a:off x="6312025" y="2320428"/>
            <a:ext cx="3135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asocijacije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685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81200" y="2020824"/>
            <a:ext cx="8229600" cy="450452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vi-VN" dirty="0"/>
              <a:t>To je način na koji </a:t>
            </a:r>
            <a:r>
              <a:rPr lang="vi-VN" b="1" dirty="0">
                <a:solidFill>
                  <a:srgbClr val="0070C0"/>
                </a:solidFill>
              </a:rPr>
              <a:t>“vidimo” svet </a:t>
            </a:r>
            <a:r>
              <a:rPr lang="vi-VN" dirty="0"/>
              <a:t>– ne očima, nego preko doživljaja, shvatanja, tumačenja. Naša uverenja, vrednosti i postupci određuju naše paradigme.</a:t>
            </a:r>
            <a:endParaRPr lang="sr-Latn-RS" dirty="0"/>
          </a:p>
          <a:p>
            <a:pPr algn="l"/>
            <a:endParaRPr lang="sr-Latn-RS" dirty="0"/>
          </a:p>
          <a:p>
            <a:pPr algn="l"/>
            <a:r>
              <a:rPr lang="sr-Latn-RS" b="1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Paradigme u nauci </a:t>
            </a:r>
            <a:r>
              <a:rPr lang="sr-Latn-R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dao je Kun (</a:t>
            </a:r>
            <a:r>
              <a:rPr lang="sr-Latn-RS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Thomas</a:t>
            </a:r>
            <a:r>
              <a:rPr lang="sr-Latn-R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sr-Latn-RS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Kuhn</a:t>
            </a:r>
            <a:r>
              <a:rPr lang="sr-Latn-R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), koji ističe da naučna paradigma podrazumeva ono što se posmatra ili razmatra, pitanja koja se postavljaju, kako se pitanja </a:t>
            </a:r>
            <a:r>
              <a:rPr lang="sr-Latn-RS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struktuiraju</a:t>
            </a:r>
            <a:r>
              <a:rPr lang="sr-Latn-R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kako se sprovode naučna istraživanja i kako se  interpretiraju naučna saznanja (Gajić &amp; </a:t>
            </a:r>
            <a:r>
              <a:rPr lang="sr-Latn-RS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Lungulov</a:t>
            </a:r>
            <a:r>
              <a:rPr lang="sr-Latn-R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2011).</a:t>
            </a:r>
          </a:p>
          <a:p>
            <a:pPr algn="l"/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vi-VN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Obrazovne paradigme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su kao modeli, šeme, orjentiri ili uzori u procesu obrazovanja i učenja, one </a:t>
            </a:r>
            <a:r>
              <a:rPr lang="vi-VN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daju okvir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na koji nači se </a:t>
            </a:r>
            <a:r>
              <a:rPr lang="vi-VN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posmatra i tumači kontekst aktera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(vaspitno-obrazovne ustanove, deteta, okruženja, odraslih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…),</a:t>
            </a:r>
            <a:r>
              <a:rPr lang="vi-VN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određuju njihove uloge i kvalitet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u vaspitanju, obrazovanju i učenju.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Paradigma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99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289D79-27DA-4B28-8EB5-F586FA76C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332655"/>
            <a:ext cx="3096344" cy="6192690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5A905D5-D0AE-442B-AE34-36B7210FB3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51984" y="980728"/>
            <a:ext cx="5486400" cy="701675"/>
          </a:xfrm>
        </p:spPr>
        <p:txBody>
          <a:bodyPr anchor="ctr">
            <a:normAutofit/>
          </a:bodyPr>
          <a:lstStyle/>
          <a:p>
            <a:r>
              <a:rPr lang="sr-Latn-RS" dirty="0"/>
              <a:t>Godine uzleta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3C5897-7C88-428B-A61A-9F0F23648B7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915346" y="2276872"/>
            <a:ext cx="7559675" cy="5492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r-Latn-RS" dirty="0"/>
              <a:t>Nova obrazovna paradigma kod nas </a:t>
            </a:r>
          </a:p>
        </p:txBody>
      </p:sp>
    </p:spTree>
    <p:extLst>
      <p:ext uri="{BB962C8B-B14F-4D97-AF65-F5344CB8AC3E}">
        <p14:creationId xmlns:p14="http://schemas.microsoft.com/office/powerpoint/2010/main" val="289345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/>
              <a:t>humanističkim shvatanjima deteta i razvoja deteta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celovito u svom prirodnom kontekstu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karakteriše</a:t>
            </a:r>
            <a:r>
              <a:rPr lang="en-US" dirty="0"/>
              <a:t> </a:t>
            </a:r>
            <a:r>
              <a:rPr lang="en-US" dirty="0" err="1"/>
              <a:t>holistički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sr-Latn-RS" dirty="0"/>
              <a:t> u učenju</a:t>
            </a:r>
            <a:r>
              <a:rPr lang="en-US" dirty="0"/>
              <a:t> </a:t>
            </a:r>
            <a:endParaRPr lang="sr-Latn-R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/>
              <a:t>celina</a:t>
            </a:r>
            <a:r>
              <a:rPr lang="en-US" dirty="0"/>
              <a:t> pre </a:t>
            </a:r>
            <a:r>
              <a:rPr lang="en-US" dirty="0" err="1"/>
              <a:t>delova</a:t>
            </a:r>
            <a:r>
              <a:rPr lang="en-US" dirty="0"/>
              <a:t>)</a:t>
            </a:r>
            <a:endParaRPr lang="sr-Latn-R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razumevalju</a:t>
            </a:r>
            <a:r>
              <a:rPr lang="en-US" dirty="0"/>
              <a:t> </a:t>
            </a:r>
            <a:r>
              <a:rPr lang="en-US" dirty="0" err="1"/>
              <a:t>deteta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sagledavanju</a:t>
            </a:r>
            <a:r>
              <a:rPr lang="en-US" dirty="0"/>
              <a:t> </a:t>
            </a:r>
            <a:r>
              <a:rPr lang="en-US" dirty="0" err="1"/>
              <a:t>konkrete</a:t>
            </a:r>
            <a:r>
              <a:rPr lang="en-US" dirty="0"/>
              <a:t> </a:t>
            </a:r>
            <a:r>
              <a:rPr lang="en-US" dirty="0" err="1"/>
              <a:t>situacije</a:t>
            </a: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učenje</a:t>
            </a:r>
            <a:r>
              <a:rPr lang="en-US" dirty="0"/>
              <a:t> </a:t>
            </a:r>
            <a:r>
              <a:rPr lang="en-US" dirty="0" err="1"/>
              <a:t>sekvencijalno</a:t>
            </a:r>
            <a:endParaRPr lang="sr-Latn-R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fokusom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davanje</a:t>
            </a:r>
            <a:r>
              <a:rPr lang="en-US" dirty="0"/>
              <a:t> </a:t>
            </a:r>
            <a:r>
              <a:rPr lang="en-US" dirty="0" err="1"/>
              <a:t>ispravnih</a:t>
            </a:r>
            <a:r>
              <a:rPr lang="en-US" dirty="0"/>
              <a:t> </a:t>
            </a:r>
            <a:r>
              <a:rPr lang="en-US" dirty="0" err="1"/>
              <a:t>odgovora</a:t>
            </a:r>
            <a:endParaRPr lang="sr-Latn-R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različite discipline, metodičke oblasti, predmeti</a:t>
            </a:r>
            <a:endParaRPr lang="sr-Latn-R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/>
              <a:t>atomistički pristup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/>
              <a:t>(delovi pre celine)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Latn-RS" dirty="0"/>
              <a:t>NOVA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sr-Latn-RS" dirty="0"/>
              <a:t>TRADICIONALNA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Obrazovna paradigma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36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06" y="1107292"/>
            <a:ext cx="6096978" cy="5759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0567" y="359851"/>
            <a:ext cx="2820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b="1" dirty="0">
                <a:solidFill>
                  <a:srgbClr val="C00000"/>
                </a:solidFill>
              </a:rPr>
              <a:t>Svako dete je …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591748">
            <a:off x="7908714" y="1390918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prstClr val="black"/>
                </a:solidFill>
              </a:rPr>
              <a:t>Jedinstveno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888231">
            <a:off x="8247179" y="2597548"/>
            <a:ext cx="100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prstClr val="black"/>
                </a:solidFill>
              </a:rPr>
              <a:t>Celovito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529872">
            <a:off x="3653783" y="1760250"/>
            <a:ext cx="1549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solidFill>
                  <a:srgbClr val="FFC000"/>
                </a:solidFill>
              </a:rPr>
              <a:t>Kompetentno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956168">
            <a:off x="3319204" y="2904317"/>
            <a:ext cx="221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prstClr val="black"/>
                </a:solidFill>
              </a:rPr>
              <a:t>Bogat</a:t>
            </a:r>
            <a:r>
              <a:rPr lang="en-US" dirty="0">
                <a:solidFill>
                  <a:prstClr val="black"/>
                </a:solidFill>
              </a:rPr>
              <a:t>o </a:t>
            </a:r>
            <a:r>
              <a:rPr lang="sr-Latn-RS" dirty="0">
                <a:solidFill>
                  <a:prstClr val="black"/>
                </a:solidFill>
              </a:rPr>
              <a:t>potencijalima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978349">
            <a:off x="3468585" y="4553207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prstClr val="black"/>
                </a:solidFill>
              </a:rPr>
              <a:t>Društveno biće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534399">
            <a:off x="3428596" y="5937834"/>
            <a:ext cx="1374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prstClr val="black"/>
                </a:solidFill>
              </a:rPr>
              <a:t>Usmeren na </a:t>
            </a:r>
          </a:p>
          <a:p>
            <a:r>
              <a:rPr lang="sr-Latn-RS" dirty="0">
                <a:solidFill>
                  <a:prstClr val="black"/>
                </a:solidFill>
              </a:rPr>
              <a:t>odnose</a:t>
            </a:r>
          </a:p>
        </p:txBody>
      </p:sp>
      <p:sp>
        <p:nvSpPr>
          <p:cNvPr id="10" name="TextBox 9"/>
          <p:cNvSpPr txBox="1"/>
          <p:nvPr/>
        </p:nvSpPr>
        <p:spPr>
          <a:xfrm rot="20406814">
            <a:off x="7561983" y="4850097"/>
            <a:ext cx="2041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prstClr val="black"/>
                </a:solidFill>
              </a:rPr>
              <a:t>Sposobno za učenje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982846">
            <a:off x="4678856" y="1390918"/>
            <a:ext cx="113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prstClr val="black"/>
                </a:solidFill>
              </a:rPr>
              <a:t>Kreativno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679831">
            <a:off x="8240736" y="4020367"/>
            <a:ext cx="103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prstClr val="black"/>
                </a:solidFill>
              </a:rPr>
              <a:t>Biće igre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8479225">
            <a:off x="1505994" y="3525343"/>
            <a:ext cx="1988129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C00000"/>
                </a:solidFill>
              </a:rPr>
              <a:t>Koncepcija </a:t>
            </a:r>
          </a:p>
          <a:p>
            <a:r>
              <a:rPr lang="sr-Latn-RS" dirty="0">
                <a:solidFill>
                  <a:srgbClr val="C00000"/>
                </a:solidFill>
              </a:rPr>
              <a:t>Godina uzleta</a:t>
            </a:r>
          </a:p>
          <a:p>
            <a:r>
              <a:rPr lang="sr-Latn-RS" dirty="0">
                <a:solidFill>
                  <a:srgbClr val="C00000"/>
                </a:solidFill>
              </a:rPr>
              <a:t> (str. 13-14)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5736" y="282906"/>
            <a:ext cx="378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Ginger bred</a:t>
            </a:r>
            <a:r>
              <a:rPr lang="sr-Latn-RS" dirty="0"/>
              <a:t> </a:t>
            </a:r>
            <a:r>
              <a:rPr lang="en-US" dirty="0"/>
              <a:t>m</a:t>
            </a:r>
            <a:r>
              <a:rPr lang="sr-Latn-RS" dirty="0"/>
              <a:t>a</a:t>
            </a:r>
            <a:r>
              <a:rPr lang="en-US" dirty="0"/>
              <a:t>n  – </a:t>
            </a:r>
            <a:r>
              <a:rPr lang="sr-Latn-RS" dirty="0"/>
              <a:t>„</a:t>
            </a:r>
            <a:r>
              <a:rPr lang="sr-Latn-RS" i="1" dirty="0"/>
              <a:t>Slatkiš od deteta“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92652" y="1034400"/>
            <a:ext cx="1279012" cy="1082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Latn-RS" b="1" dirty="0"/>
          </a:p>
          <a:p>
            <a:pPr algn="ctr"/>
            <a:r>
              <a:rPr lang="sr-Latn-RS" b="1" dirty="0"/>
              <a:t>SLIKA O</a:t>
            </a:r>
          </a:p>
          <a:p>
            <a:pPr algn="ctr"/>
            <a:r>
              <a:rPr lang="sr-Latn-RS" b="1" dirty="0"/>
              <a:t>SVAKOM </a:t>
            </a:r>
          </a:p>
          <a:p>
            <a:pPr algn="ctr"/>
            <a:r>
              <a:rPr lang="sr-Latn-RS" b="1" dirty="0"/>
              <a:t>DETETU</a:t>
            </a:r>
            <a:endParaRPr lang="en-US" b="1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8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„zvrk“</a:t>
            </a:r>
            <a:br>
              <a:rPr lang="sr-Latn-RS" dirty="0"/>
            </a:br>
            <a:r>
              <a:rPr lang="sr-Latn-RS" dirty="0"/>
              <a:t>Drugačije dete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C:\Users\Ottilia\Desktop\VASPITACKA SKOLA\2019_2020\Interni Seminar za PU\kissclipart-gingerbread-man-clipart-the-gingerbread-man-the-gi-a221f618acee9c50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r="7102"/>
          <a:stretch>
            <a:fillRect/>
          </a:stretch>
        </p:blipFill>
        <p:spPr bwMode="auto">
          <a:xfrm>
            <a:off x="5292195" y="2060848"/>
            <a:ext cx="494802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2003819"/>
            <a:ext cx="1239462" cy="153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499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048" y="1124744"/>
            <a:ext cx="8647432" cy="4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282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„zvrk“</a:t>
            </a:r>
            <a:br>
              <a:rPr lang="sr-Latn-RS" dirty="0"/>
            </a:br>
            <a:r>
              <a:rPr lang="sr-Latn-RS" dirty="0"/>
              <a:t>Drugačije dete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C:\Users\Ottilia\Desktop\VASPITACKA SKOLA\2019_2020\Interni Seminar za PU\kissclipart-gingerbread-man-clipart-the-gingerbread-man-the-gi-a221f618acee9c50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r="7102"/>
          <a:stretch>
            <a:fillRect/>
          </a:stretch>
        </p:blipFill>
        <p:spPr bwMode="auto">
          <a:xfrm>
            <a:off x="5292195" y="2060848"/>
            <a:ext cx="494802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2003819"/>
            <a:ext cx="1239462" cy="153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94AEF6-554F-4F5B-9400-B1A01E5BA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4" y="3789040"/>
            <a:ext cx="621846" cy="768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7DCC73-5A69-4B8B-B85A-3830345FB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256" y="5498558"/>
            <a:ext cx="621846" cy="7681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CD572D-39C5-4259-9864-7FDA3501E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9439" y="2204864"/>
            <a:ext cx="713534" cy="8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23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819</TotalTime>
  <Words>361</Words>
  <Application>Microsoft Office PowerPoint</Application>
  <PresentationFormat>Widescreen</PresentationFormat>
  <Paragraphs>76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BlackTie</vt:lpstr>
      <vt:lpstr>Nova obrazovna paradigma  slika o  svakom detetu </vt:lpstr>
      <vt:lpstr>Paradigma </vt:lpstr>
      <vt:lpstr>Paradigma</vt:lpstr>
      <vt:lpstr>Godine uzleta</vt:lpstr>
      <vt:lpstr>Obrazovna paradigma</vt:lpstr>
      <vt:lpstr>PowerPoint Presentation</vt:lpstr>
      <vt:lpstr>„zvrk“ Drugačije dete </vt:lpstr>
      <vt:lpstr>PowerPoint Presentation</vt:lpstr>
      <vt:lpstr>„zvrk“ Drugačije dete </vt:lpstr>
      <vt:lpstr>PowerPoint Presentation</vt:lpstr>
      <vt:lpstr>I deca su kompetentna!</vt:lpstr>
      <vt:lpstr>Gerald mcboing-boing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Ottilia</dc:creator>
  <cp:lastModifiedBy>Korisnik</cp:lastModifiedBy>
  <cp:revision>30</cp:revision>
  <dcterms:created xsi:type="dcterms:W3CDTF">2018-10-17T09:16:13Z</dcterms:created>
  <dcterms:modified xsi:type="dcterms:W3CDTF">2021-10-19T07:59:05Z</dcterms:modified>
</cp:coreProperties>
</file>